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6E4E"/>
    <a:srgbClr val="577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lub6642772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/>
          <a:stretch/>
        </p:blipFill>
        <p:spPr>
          <a:xfrm>
            <a:off x="378605" y="402433"/>
            <a:ext cx="5203329" cy="29127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2310" y="423080"/>
            <a:ext cx="578665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Педагог дополнительного образования</a:t>
            </a:r>
          </a:p>
          <a:p>
            <a:pPr algn="ctr"/>
            <a:r>
              <a:rPr lang="ru-RU" sz="4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МАСЛОВА </a:t>
            </a:r>
          </a:p>
          <a:p>
            <a:pPr algn="ctr"/>
            <a:r>
              <a:rPr lang="ru-RU" sz="4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ЛИАНА ЕВГЕНЬЕВНА</a:t>
            </a:r>
          </a:p>
          <a:p>
            <a:pPr algn="ctr"/>
            <a:endParaRPr lang="ru-RU" sz="2000" b="1" dirty="0" smtClean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Калининградская область</a:t>
            </a:r>
          </a:p>
          <a:p>
            <a:pPr algn="ctr"/>
            <a:r>
              <a:rPr lang="ru-RU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муниципальное бюджетное учреждение дополнительного образования </a:t>
            </a:r>
          </a:p>
          <a:p>
            <a:pPr algn="ctr"/>
            <a:r>
              <a:rPr lang="ru-RU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«Детско-юношеский центр» г. Гурьевска</a:t>
            </a:r>
            <a:endParaRPr lang="ru-RU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0245" y="4271749"/>
            <a:ext cx="8461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rgbClr val="4E6E4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Сведения о </a:t>
            </a:r>
            <a:r>
              <a:rPr lang="ru-RU" sz="2800" b="1" dirty="0" smtClean="0">
                <a:ln w="0"/>
                <a:solidFill>
                  <a:srgbClr val="4E6E4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результативности </a:t>
            </a:r>
            <a:r>
              <a:rPr lang="ru-RU" sz="2800" b="1" dirty="0">
                <a:ln w="0"/>
                <a:solidFill>
                  <a:srgbClr val="4E6E4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реализации </a:t>
            </a:r>
            <a:r>
              <a:rPr lang="ru-RU" sz="2800" b="1" dirty="0" smtClean="0">
                <a:ln w="0"/>
                <a:solidFill>
                  <a:srgbClr val="4E6E4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образовательной программы</a:t>
            </a:r>
            <a:endParaRPr lang="ru-RU" sz="2800" b="1" dirty="0">
              <a:ln w="0"/>
              <a:solidFill>
                <a:srgbClr val="4E6E4E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3194" y="6182436"/>
            <a:ext cx="317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2023 год</a:t>
            </a:r>
            <a:endParaRPr lang="ru-RU" sz="2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41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42" y="282916"/>
            <a:ext cx="8911687" cy="1218338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Сведения </a:t>
            </a:r>
            <a:r>
              <a:rPr lang="ru-RU" sz="22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о </a:t>
            </a:r>
            <a:r>
              <a:rPr lang="ru-RU" sz="22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результатах </a:t>
            </a:r>
            <a:r>
              <a:rPr lang="ru-RU" sz="22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освоения образовательных программ по итогам мониторингов, проводимых организацией: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629898"/>
              </p:ext>
            </p:extLst>
          </p:nvPr>
        </p:nvGraphicFramePr>
        <p:xfrm>
          <a:off x="953552" y="1963199"/>
          <a:ext cx="7371581" cy="2898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499">
                  <a:extLst>
                    <a:ext uri="{9D8B030D-6E8A-4147-A177-3AD203B41FA5}">
                      <a16:colId xmlns:a16="http://schemas.microsoft.com/office/drawing/2014/main" val="1447648477"/>
                    </a:ext>
                  </a:extLst>
                </a:gridCol>
                <a:gridCol w="1872499">
                  <a:extLst>
                    <a:ext uri="{9D8B030D-6E8A-4147-A177-3AD203B41FA5}">
                      <a16:colId xmlns:a16="http://schemas.microsoft.com/office/drawing/2014/main" val="2705541258"/>
                    </a:ext>
                  </a:extLst>
                </a:gridCol>
                <a:gridCol w="1873263">
                  <a:extLst>
                    <a:ext uri="{9D8B030D-6E8A-4147-A177-3AD203B41FA5}">
                      <a16:colId xmlns:a16="http://schemas.microsoft.com/office/drawing/2014/main" val="3110714289"/>
                    </a:ext>
                  </a:extLst>
                </a:gridCol>
                <a:gridCol w="1753320">
                  <a:extLst>
                    <a:ext uri="{9D8B030D-6E8A-4147-A177-3AD203B41FA5}">
                      <a16:colId xmlns:a16="http://schemas.microsoft.com/office/drawing/2014/main" val="1570772836"/>
                    </a:ext>
                  </a:extLst>
                </a:gridCol>
              </a:tblGrid>
              <a:tr h="24031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 контроля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2020-2021 гг.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2021-2022 гг.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2022-2023 гг.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9325567"/>
                  </a:ext>
                </a:extLst>
              </a:tr>
              <a:tr h="47791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учащихся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276190"/>
                  </a:ext>
                </a:extLst>
              </a:tr>
              <a:tr h="72406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Входной контроль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Высокий 50%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40 %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10 %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60 %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38 %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2%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50%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40 %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10 %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334591"/>
                  </a:ext>
                </a:extLst>
              </a:tr>
              <a:tr h="72406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Промежуточный контроль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Высокий 60%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40 %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0 %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Высокий 80 %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20 %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0 %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60%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40 %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0 %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4791706"/>
                  </a:ext>
                </a:extLst>
              </a:tr>
              <a:tr h="73244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Итоговый контроль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 70%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30 %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 0 %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Высокий 88 %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12 %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0 %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Высокий 70%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30 %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Низкий 0 %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1301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3552" y="1378424"/>
            <a:ext cx="9430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4E6E4E"/>
                </a:solidFill>
              </a:rPr>
              <a:t>Сведения о результатах мониторинга результативности программы, содержание программы </a:t>
            </a:r>
            <a:endParaRPr lang="ru-RU" sz="1600" b="1" dirty="0">
              <a:solidFill>
                <a:srgbClr val="4E6E4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3552" y="4947857"/>
            <a:ext cx="9430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4E6E4E"/>
                </a:solidFill>
              </a:rPr>
              <a:t>Сведения о сохранности контингента обучающихся</a:t>
            </a:r>
            <a:endParaRPr lang="ru-RU" sz="1600" b="1" dirty="0">
              <a:solidFill>
                <a:srgbClr val="4E6E4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156458"/>
              </p:ext>
            </p:extLst>
          </p:nvPr>
        </p:nvGraphicFramePr>
        <p:xfrm>
          <a:off x="1049087" y="5446781"/>
          <a:ext cx="6252466" cy="1237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724">
                  <a:extLst>
                    <a:ext uri="{9D8B030D-6E8A-4147-A177-3AD203B41FA5}">
                      <a16:colId xmlns:a16="http://schemas.microsoft.com/office/drawing/2014/main" val="4164752653"/>
                    </a:ext>
                  </a:extLst>
                </a:gridCol>
                <a:gridCol w="1084724">
                  <a:extLst>
                    <a:ext uri="{9D8B030D-6E8A-4147-A177-3AD203B41FA5}">
                      <a16:colId xmlns:a16="http://schemas.microsoft.com/office/drawing/2014/main" val="4119422104"/>
                    </a:ext>
                  </a:extLst>
                </a:gridCol>
                <a:gridCol w="1084724">
                  <a:extLst>
                    <a:ext uri="{9D8B030D-6E8A-4147-A177-3AD203B41FA5}">
                      <a16:colId xmlns:a16="http://schemas.microsoft.com/office/drawing/2014/main" val="4081666677"/>
                    </a:ext>
                  </a:extLst>
                </a:gridCol>
                <a:gridCol w="1084724">
                  <a:extLst>
                    <a:ext uri="{9D8B030D-6E8A-4147-A177-3AD203B41FA5}">
                      <a16:colId xmlns:a16="http://schemas.microsoft.com/office/drawing/2014/main" val="489534686"/>
                    </a:ext>
                  </a:extLst>
                </a:gridCol>
                <a:gridCol w="941668">
                  <a:extLst>
                    <a:ext uri="{9D8B030D-6E8A-4147-A177-3AD203B41FA5}">
                      <a16:colId xmlns:a16="http://schemas.microsoft.com/office/drawing/2014/main" val="3499824981"/>
                    </a:ext>
                  </a:extLst>
                </a:gridCol>
                <a:gridCol w="971902">
                  <a:extLst>
                    <a:ext uri="{9D8B030D-6E8A-4147-A177-3AD203B41FA5}">
                      <a16:colId xmlns:a16="http://schemas.microsoft.com/office/drawing/2014/main" val="3264134852"/>
                    </a:ext>
                  </a:extLst>
                </a:gridCol>
              </a:tblGrid>
              <a:tr h="324430"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2020-2021 гг.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2021-2022 гг.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2022-2023 гг.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175455"/>
                  </a:ext>
                </a:extLst>
              </a:tr>
              <a:tr h="61573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Начало уч.года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Конец уч.года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Начало уч.года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Конец уч.года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Начало уч.года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Конец уч.года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503100"/>
                  </a:ext>
                </a:extLst>
              </a:tr>
              <a:tr h="2974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120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120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5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47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0519" y="196233"/>
            <a:ext cx="6096000" cy="3817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  <a:tabLst>
                <a:tab pos="762000" algn="l"/>
                <a:tab pos="2969895" algn="ctr"/>
              </a:tabLst>
            </a:pP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6997" y="38711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4E6E4E"/>
                </a:solidFill>
              </a:rPr>
              <a:t>Сведения об участии обучающихся в конкурсах, фестивалях</a:t>
            </a:r>
            <a:r>
              <a:rPr lang="ru-RU" sz="1600" b="1" dirty="0" smtClean="0">
                <a:solidFill>
                  <a:srgbClr val="4E6E4E"/>
                </a:solidFill>
              </a:rPr>
              <a:t>:  </a:t>
            </a:r>
          </a:p>
          <a:p>
            <a:r>
              <a:rPr lang="en-US" sz="1600" b="1" dirty="0" smtClean="0">
                <a:solidFill>
                  <a:srgbClr val="4E6E4E"/>
                </a:solidFill>
              </a:rPr>
              <a:t>https</a:t>
            </a:r>
            <a:r>
              <a:rPr lang="en-US" sz="1600" b="1" dirty="0">
                <a:solidFill>
                  <a:srgbClr val="4E6E4E"/>
                </a:solidFill>
              </a:rPr>
              <a:t>://vk.com/club66427724</a:t>
            </a:r>
            <a:endParaRPr lang="ru-RU" sz="1600" b="1" dirty="0">
              <a:solidFill>
                <a:srgbClr val="4E6E4E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9487"/>
              </p:ext>
            </p:extLst>
          </p:nvPr>
        </p:nvGraphicFramePr>
        <p:xfrm>
          <a:off x="664879" y="1409000"/>
          <a:ext cx="11031252" cy="5234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7813">
                  <a:extLst>
                    <a:ext uri="{9D8B030D-6E8A-4147-A177-3AD203B41FA5}">
                      <a16:colId xmlns:a16="http://schemas.microsoft.com/office/drawing/2014/main" val="1939055592"/>
                    </a:ext>
                  </a:extLst>
                </a:gridCol>
                <a:gridCol w="2757813">
                  <a:extLst>
                    <a:ext uri="{9D8B030D-6E8A-4147-A177-3AD203B41FA5}">
                      <a16:colId xmlns:a16="http://schemas.microsoft.com/office/drawing/2014/main" val="3983261591"/>
                    </a:ext>
                  </a:extLst>
                </a:gridCol>
                <a:gridCol w="2757813">
                  <a:extLst>
                    <a:ext uri="{9D8B030D-6E8A-4147-A177-3AD203B41FA5}">
                      <a16:colId xmlns:a16="http://schemas.microsoft.com/office/drawing/2014/main" val="5057544"/>
                    </a:ext>
                  </a:extLst>
                </a:gridCol>
                <a:gridCol w="2757813">
                  <a:extLst>
                    <a:ext uri="{9D8B030D-6E8A-4147-A177-3AD203B41FA5}">
                      <a16:colId xmlns:a16="http://schemas.microsoft.com/office/drawing/2014/main" val="260385816"/>
                    </a:ext>
                  </a:extLst>
                </a:gridCol>
              </a:tblGrid>
              <a:tr h="82305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762000" algn="l"/>
                          <a:tab pos="2969895" algn="ctr"/>
                        </a:tabLst>
                      </a:pPr>
                      <a:r>
                        <a:rPr lang="ru-RU" sz="1600" dirty="0">
                          <a:effectLst/>
                        </a:rPr>
                        <a:t>                                           год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2020-2021 гг.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2021-2022 гг.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2022-2023 гг.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extLst>
                  <a:ext uri="{0D108BD9-81ED-4DB2-BD59-A6C34878D82A}">
                    <a16:rowId xmlns:a16="http://schemas.microsoft.com/office/drawing/2014/main" val="2796603074"/>
                  </a:ext>
                </a:extLst>
              </a:tr>
              <a:tr h="82322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Мероприятия 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муниципального уровня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- 7 мест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степени -  1 место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степени - 8 мест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степени - 2 места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- 2 места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степени -  1 место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extLst>
                  <a:ext uri="{0D108BD9-81ED-4DB2-BD59-A6C34878D82A}">
                    <a16:rowId xmlns:a16="http://schemas.microsoft.com/office/drawing/2014/main" val="1695176335"/>
                  </a:ext>
                </a:extLst>
              </a:tr>
              <a:tr h="110290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Мероприятия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межмуниципального уровня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- 2 места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степени -  1 место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степени – 1 место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- 5 мест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- 3 места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степени -  2 места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extLst>
                  <a:ext uri="{0D108BD9-81ED-4DB2-BD59-A6C34878D82A}">
                    <a16:rowId xmlns:a16="http://schemas.microsoft.com/office/drawing/2014/main" val="2709850353"/>
                  </a:ext>
                </a:extLst>
              </a:tr>
              <a:tr h="110290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Мероприятия   регионального уровня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Гран-При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степени - 2 места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Гран-При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- 2 места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степени -  2 места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- 1 место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степени -  2 места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extLst>
                  <a:ext uri="{0D108BD9-81ED-4DB2-BD59-A6C34878D82A}">
                    <a16:rowId xmlns:a16="http://schemas.microsoft.com/office/drawing/2014/main" val="1105251078"/>
                  </a:ext>
                </a:extLst>
              </a:tr>
              <a:tr h="138258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Мероприятия международного уровня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Гран-При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степени - 14 мест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степени -  2 места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- 14 мест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Гран-При – 2 места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Лауреат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степени - 13 мест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степени -  2 места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степени – 1 место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31" marR="66131" marT="0" marB="0"/>
                </a:tc>
                <a:extLst>
                  <a:ext uri="{0D108BD9-81ED-4DB2-BD59-A6C34878D82A}">
                    <a16:rowId xmlns:a16="http://schemas.microsoft.com/office/drawing/2014/main" val="1565776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10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411" y="583168"/>
            <a:ext cx="8911687" cy="56324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Гран-при, лауреаты 1-й степени конкурсов:</a:t>
            </a:r>
            <a:endParaRPr lang="ru-RU" sz="20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7188" y="1272991"/>
            <a:ext cx="1087271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Областной фестиваль творчества учащихся  «Звезды Балтики» г. Калининград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Областной кадетский бал "Отчизны верные сыны« г. Калининград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конкурс-фестиваль в рамках проекта Планета талантов» г. Калининград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конкурс-фестиваль музыкально-художественного творчества «Золото Балтики»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Всероссийский конкурс-фестиваль "Танцевальная Весна», г. Санкт-Петербург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открытый конкурс балетмейстеров «Вдохновение 21 века»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4E6E4E"/>
                </a:solidFill>
              </a:rPr>
              <a:t>Open Fest </a:t>
            </a:r>
            <a:r>
              <a:rPr lang="ru-RU" sz="1600" b="1" dirty="0" smtClean="0">
                <a:solidFill>
                  <a:srgbClr val="4E6E4E"/>
                </a:solidFill>
              </a:rPr>
              <a:t>международный фестиваль-конкурс, г. Калининград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фестиваль хореографии  «Азбука движения»  г. Калининград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хореографический конкурс "Восхождение«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конкурс-фестиваль "Белые крылья«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конкурс хореографического искусства </a:t>
            </a:r>
            <a:r>
              <a:rPr lang="ru-RU" sz="1600" b="1" dirty="0" err="1" smtClean="0">
                <a:solidFill>
                  <a:srgbClr val="4E6E4E"/>
                </a:solidFill>
              </a:rPr>
              <a:t>France</a:t>
            </a:r>
            <a:r>
              <a:rPr lang="ru-RU" sz="1600" b="1" dirty="0" smtClean="0">
                <a:solidFill>
                  <a:srgbClr val="4E6E4E"/>
                </a:solidFill>
              </a:rPr>
              <a:t> </a:t>
            </a:r>
            <a:r>
              <a:rPr lang="ru-RU" sz="1600" b="1" dirty="0" err="1" smtClean="0">
                <a:solidFill>
                  <a:srgbClr val="4E6E4E"/>
                </a:solidFill>
              </a:rPr>
              <a:t>Unecko</a:t>
            </a:r>
            <a:r>
              <a:rPr lang="ru-RU" sz="1600" b="1" dirty="0" smtClean="0">
                <a:solidFill>
                  <a:srgbClr val="4E6E4E"/>
                </a:solidFill>
              </a:rPr>
              <a:t> ESPLANADA, Белое крыло Париж-Калининград»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4E6E4E"/>
                </a:solidFill>
              </a:rPr>
              <a:t>Международный конкурс хореографического искусства Творческое движение «Вдохновение»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6083" y="4843199"/>
            <a:ext cx="8911687" cy="7114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Внеучебные</a:t>
            </a:r>
            <a:r>
              <a:rPr lang="ru-RU" sz="2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достижения:</a:t>
            </a:r>
            <a:br>
              <a:rPr lang="ru-RU" sz="2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en-US" sz="16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  <a:hlinkClick r:id="rId2"/>
              </a:rPr>
              <a:t>https://vk.com/club66427724</a:t>
            </a:r>
            <a:r>
              <a:rPr lang="ru-RU" sz="16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ru-RU" sz="16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7188" y="5554639"/>
            <a:ext cx="108727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4E6E4E"/>
                </a:solidFill>
              </a:rPr>
              <a:t>Участие в благотворительных акциях – 20% от общего числа обучающихся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4E6E4E"/>
                </a:solidFill>
              </a:rPr>
              <a:t>Участие в концертной деятельности – 100% от общего числа обучающихся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4E6E4E"/>
                </a:solidFill>
              </a:rPr>
              <a:t>Участие в коллективных творческих мероприятиях объединения – 100% от общего числа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8328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510</Words>
  <Application>Microsoft Office PowerPoint</Application>
  <PresentationFormat>Широкоэкранный</PresentationFormat>
  <Paragraphs>140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Сведения о результатах освоения образовательных программ по итогам мониторингов, проводимых организацией:</vt:lpstr>
      <vt:lpstr>Презентация PowerPoint</vt:lpstr>
      <vt:lpstr>Гран-при, лауреаты 1-й степени конкурсов: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2023-07-05T11:44:18Z</dcterms:created>
  <dcterms:modified xsi:type="dcterms:W3CDTF">2023-07-05T13:25:23Z</dcterms:modified>
</cp:coreProperties>
</file>